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3" r:id="rId3"/>
  </p:sldMasterIdLst>
  <p:notesMasterIdLst>
    <p:notesMasterId r:id="rId16"/>
  </p:notesMasterIdLst>
  <p:handoutMasterIdLst>
    <p:handoutMasterId r:id="rId17"/>
  </p:handoutMasterIdLst>
  <p:sldIdLst>
    <p:sldId id="259" r:id="rId4"/>
    <p:sldId id="260" r:id="rId5"/>
    <p:sldId id="261" r:id="rId6"/>
    <p:sldId id="263" r:id="rId7"/>
    <p:sldId id="269" r:id="rId8"/>
    <p:sldId id="270" r:id="rId9"/>
    <p:sldId id="271" r:id="rId10"/>
    <p:sldId id="266" r:id="rId11"/>
    <p:sldId id="265" r:id="rId12"/>
    <p:sldId id="272" r:id="rId13"/>
    <p:sldId id="267" r:id="rId14"/>
    <p:sldId id="268" r:id="rId15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79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709" autoAdjust="0"/>
  </p:normalViewPr>
  <p:slideViewPr>
    <p:cSldViewPr>
      <p:cViewPr varScale="1">
        <p:scale>
          <a:sx n="110" d="100"/>
          <a:sy n="110" d="100"/>
        </p:scale>
        <p:origin x="106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-2630" y="-8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cs-CZ"/>
              <a:t>záhlaví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EB5C0-E107-456F-B575-5D71356D74EE}" type="datetimeFigureOut">
              <a:rPr lang="cs-CZ" smtClean="0"/>
              <a:pPr/>
              <a:t>03.04.2018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3811E-DFE5-42AB-AB37-94E8A66EF97D}" type="slidenum">
              <a:rPr lang="cs-CZ" smtClean="0"/>
              <a:pPr/>
              <a:t>‹#›</a:t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pn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cs-CZ"/>
              <a:t>záhlaví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BCA87-0041-4154-A8C0-CAFE86398082}" type="datetimeFigureOut">
              <a:rPr lang="cs-CZ" smtClean="0"/>
              <a:pPr/>
              <a:t>03.04.2018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AEB7F4-C3A0-4F97-98C7-3E28C2EE8F20}" type="slidenum">
              <a:rPr lang="cs-CZ" smtClean="0"/>
              <a:pPr/>
              <a:t>‹#›</a:t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>
          <a:xfrm>
            <a:off x="857224" y="417514"/>
            <a:ext cx="7829576" cy="51115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lang="cs-CZ" sz="2400" kern="1200" dirty="0" smtClean="0">
                <a:solidFill>
                  <a:schemeClr val="tx1"/>
                </a:solidFill>
                <a:latin typeface="Times New Roman" pitchFamily="18" charset="0"/>
                <a:ea typeface="+mj-ea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cs-CZ" dirty="0"/>
          </a:p>
        </p:txBody>
      </p:sp>
      <p:sp>
        <p:nvSpPr>
          <p:cNvPr id="6" name="Zástupný symbol pro obsah 2"/>
          <p:cNvSpPr>
            <a:spLocks noGrp="1"/>
          </p:cNvSpPr>
          <p:nvPr>
            <p:ph idx="1"/>
          </p:nvPr>
        </p:nvSpPr>
        <p:spPr>
          <a:xfrm>
            <a:off x="571472" y="1285860"/>
            <a:ext cx="8115328" cy="48403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lang="cs-CZ" sz="20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algn="l" defTabSz="914400" rtl="0" eaLnBrk="1" latinLnBrk="0" hangingPunct="1">
              <a:spcBef>
                <a:spcPct val="20000"/>
              </a:spcBef>
              <a:buFont typeface="Arial" pitchFamily="34" charset="0"/>
              <a:defRPr lang="cs-CZ" sz="18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2pPr>
            <a:lvl3pPr algn="l" defTabSz="914400" rtl="0" eaLnBrk="1" latinLnBrk="0" hangingPunct="1">
              <a:spcBef>
                <a:spcPct val="20000"/>
              </a:spcBef>
              <a:buFont typeface="Arial" pitchFamily="34" charset="0"/>
              <a:defRPr lang="cs-CZ" sz="18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3pPr>
            <a:lvl4pPr algn="l" defTabSz="914400" rtl="0" eaLnBrk="1" latinLnBrk="0" hangingPunct="1">
              <a:spcBef>
                <a:spcPct val="20000"/>
              </a:spcBef>
              <a:buFont typeface="Arial" pitchFamily="34" charset="0"/>
              <a:defRPr lang="cs-CZ" sz="18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4pPr>
            <a:lvl5pPr algn="l" defTabSz="914400" rtl="0" eaLnBrk="1" latinLnBrk="0" hangingPunct="1">
              <a:spcBef>
                <a:spcPct val="20000"/>
              </a:spcBef>
              <a:buFont typeface="Arial" pitchFamily="34" charset="0"/>
              <a:defRPr lang="cs-CZ" sz="1800" kern="1200" dirty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EE59ADF7-18FE-4093-982B-2A46B8CE0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497" y="638970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167F1-BBF8-46A7-B7A7-96A2FD0EA3EB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85E19BD-F394-4078-AE8C-28458529563B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85E19BD-F394-4078-AE8C-28458529563B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214546" y="2500306"/>
            <a:ext cx="4829180" cy="71438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85E19BD-F394-4078-AE8C-28458529563B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85E19BD-F394-4078-AE8C-28458529563B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Klepnutím lze upravit styl předlohy podnadpisů.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Úvodní snímek">
    <p:bg>
      <p:bgPr>
        <a:solidFill>
          <a:srgbClr val="3B5D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498" name="Rectangle 2"/>
          <p:cNvSpPr>
            <a:spLocks noChangeArrowheads="1"/>
          </p:cNvSpPr>
          <p:nvPr/>
        </p:nvSpPr>
        <p:spPr bwMode="auto">
          <a:xfrm>
            <a:off x="0" y="359691"/>
            <a:ext cx="9140775" cy="902411"/>
          </a:xfrm>
          <a:prstGeom prst="rect">
            <a:avLst/>
          </a:prstGeom>
          <a:solidFill>
            <a:srgbClr val="E4E4E4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2364" tIns="46182" rIns="92364" bIns="46182" anchor="ctr"/>
          <a:lstStyle/>
          <a:p>
            <a:endParaRPr lang="cs-CZ"/>
          </a:p>
        </p:txBody>
      </p:sp>
      <p:pic>
        <p:nvPicPr>
          <p:cNvPr id="2666499" name="Picture 3" descr="Log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367802"/>
          </a:xfrm>
          <a:prstGeom prst="rect">
            <a:avLst/>
          </a:prstGeom>
          <a:noFill/>
        </p:spPr>
      </p:pic>
      <p:sp>
        <p:nvSpPr>
          <p:cNvPr id="2666500" name="Rectangle 4"/>
          <p:cNvSpPr>
            <a:spLocks noChangeArrowheads="1"/>
          </p:cNvSpPr>
          <p:nvPr/>
        </p:nvSpPr>
        <p:spPr bwMode="auto">
          <a:xfrm>
            <a:off x="0" y="36607"/>
            <a:ext cx="8436026" cy="351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385" tIns="45690" rIns="91385" bIns="45690" anchor="ctr"/>
          <a:lstStyle/>
          <a:p>
            <a:pPr defTabSz="914014"/>
            <a:r>
              <a:rPr lang="cs-CZ" sz="2400" b="0" dirty="0">
                <a:solidFill>
                  <a:schemeClr val="bg1"/>
                </a:solidFill>
                <a:effectLst/>
                <a:latin typeface="Arial Black" pitchFamily="34" charset="0"/>
              </a:rPr>
              <a:t>VŠB – TECHNICKÁ</a:t>
            </a:r>
            <a:r>
              <a:rPr lang="cs-CZ" sz="2400" b="0" baseline="0" dirty="0">
                <a:solidFill>
                  <a:schemeClr val="bg1"/>
                </a:solidFill>
                <a:effectLst/>
                <a:latin typeface="Arial Black" pitchFamily="34" charset="0"/>
              </a:rPr>
              <a:t> UNIVERZITA </a:t>
            </a:r>
            <a:r>
              <a:rPr lang="cs-CZ" sz="2400" b="0" dirty="0">
                <a:solidFill>
                  <a:schemeClr val="bg1"/>
                </a:solidFill>
                <a:effectLst/>
                <a:latin typeface="Arial Black" pitchFamily="34" charset="0"/>
              </a:rPr>
              <a:t>OSTRAVA</a:t>
            </a:r>
          </a:p>
        </p:txBody>
      </p:sp>
      <p:sp>
        <p:nvSpPr>
          <p:cNvPr id="2666501" name="Rectangle 5"/>
          <p:cNvSpPr>
            <a:spLocks noChangeArrowheads="1"/>
          </p:cNvSpPr>
          <p:nvPr/>
        </p:nvSpPr>
        <p:spPr bwMode="auto">
          <a:xfrm>
            <a:off x="27417" y="324676"/>
            <a:ext cx="9089168" cy="351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385" tIns="45690" rIns="91385" bIns="45690" anchor="ctr"/>
          <a:lstStyle/>
          <a:p>
            <a:pPr algn="l" defTabSz="914014"/>
            <a:r>
              <a:rPr lang="cs-CZ" sz="1400" b="0" dirty="0">
                <a:solidFill>
                  <a:schemeClr val="bg1"/>
                </a:solidFill>
                <a:effectLst/>
                <a:latin typeface="Arial Black" pitchFamily="34" charset="0"/>
              </a:rPr>
              <a:t>FAKULTA</a:t>
            </a:r>
            <a:r>
              <a:rPr lang="cs-CZ" sz="1400" b="0" baseline="0" dirty="0">
                <a:solidFill>
                  <a:schemeClr val="bg1"/>
                </a:solidFill>
                <a:effectLst/>
                <a:latin typeface="Arial Black" pitchFamily="34" charset="0"/>
              </a:rPr>
              <a:t> ELEKTROTECHNIKY A INFORMATIKY</a:t>
            </a:r>
            <a:endParaRPr lang="cs-CZ" sz="1400" b="0" dirty="0">
              <a:solidFill>
                <a:schemeClr val="bg1"/>
              </a:solidFill>
              <a:effectLst/>
              <a:latin typeface="Arial Black" pitchFamily="34" charset="0"/>
            </a:endParaRPr>
          </a:p>
        </p:txBody>
      </p:sp>
      <p:sp>
        <p:nvSpPr>
          <p:cNvPr id="2666503" name="Rectangle 7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" y="1623384"/>
            <a:ext cx="9144000" cy="902411"/>
          </a:xfrm>
          <a:prstGeom prst="rect">
            <a:avLst/>
          </a:prstGeom>
        </p:spPr>
        <p:txBody>
          <a:bodyPr lIns="91385" tIns="46182" rIns="91385" bIns="46182"/>
          <a:lstStyle>
            <a:lvl1pPr algn="ctr">
              <a:defRPr sz="4800" b="1" baseline="0">
                <a:solidFill>
                  <a:srgbClr val="E4E4E4"/>
                </a:solidFill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r>
              <a:rPr lang="cs-CZ" dirty="0"/>
              <a:t>Název práce</a:t>
            </a:r>
          </a:p>
        </p:txBody>
      </p:sp>
      <p:sp>
        <p:nvSpPr>
          <p:cNvPr id="2666504" name="Rectangle 8"/>
          <p:cNvSpPr>
            <a:spLocks noChangeArrowheads="1"/>
          </p:cNvSpPr>
          <p:nvPr/>
        </p:nvSpPr>
        <p:spPr bwMode="auto">
          <a:xfrm>
            <a:off x="0" y="6496718"/>
            <a:ext cx="5849258" cy="361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385" tIns="45690" rIns="91385" bIns="45690" anchor="ctr"/>
          <a:lstStyle/>
          <a:p>
            <a:pPr algn="l" defTabSz="914014"/>
            <a:r>
              <a:rPr lang="cs-CZ" sz="1800" b="0" dirty="0">
                <a:solidFill>
                  <a:srgbClr val="E4E4E4"/>
                </a:solidFill>
                <a:effectLst/>
                <a:latin typeface="Arial Black" pitchFamily="34" charset="0"/>
              </a:rPr>
              <a:t>Biomedicínské</a:t>
            </a:r>
            <a:r>
              <a:rPr lang="cs-CZ" sz="1800" b="0" baseline="0" dirty="0">
                <a:solidFill>
                  <a:srgbClr val="E4E4E4"/>
                </a:solidFill>
                <a:effectLst/>
                <a:latin typeface="Arial Black" pitchFamily="34" charset="0"/>
              </a:rPr>
              <a:t> inženýrství</a:t>
            </a:r>
            <a:endParaRPr lang="cs-CZ" sz="1800" b="0" dirty="0">
              <a:solidFill>
                <a:srgbClr val="E4E4E4"/>
              </a:solidFill>
              <a:effectLst/>
              <a:latin typeface="Arial Black" pitchFamily="34" charset="0"/>
            </a:endParaRPr>
          </a:p>
        </p:txBody>
      </p:sp>
      <p:sp>
        <p:nvSpPr>
          <p:cNvPr id="2666505" name="Rectangle 9"/>
          <p:cNvSpPr>
            <a:spLocks noChangeArrowheads="1"/>
          </p:cNvSpPr>
          <p:nvPr/>
        </p:nvSpPr>
        <p:spPr bwMode="auto">
          <a:xfrm>
            <a:off x="6218566" y="6496718"/>
            <a:ext cx="2925435" cy="361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385" tIns="45690" rIns="91385" bIns="45690" anchor="ctr"/>
          <a:lstStyle/>
          <a:p>
            <a:pPr algn="r" defTabSz="914014"/>
            <a:r>
              <a:rPr lang="cs-CZ" sz="1800" b="0" u="sng" dirty="0">
                <a:solidFill>
                  <a:srgbClr val="E4E4E4"/>
                </a:solidFill>
                <a:effectLst/>
                <a:latin typeface="Arial Black" pitchFamily="34" charset="0"/>
              </a:rPr>
              <a:t>http://bmeng.vsb.cz</a:t>
            </a:r>
          </a:p>
        </p:txBody>
      </p:sp>
      <p:pic>
        <p:nvPicPr>
          <p:cNvPr id="2666507" name="Picture 11" descr="logo_BME_EN_print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50310" y="3977290"/>
            <a:ext cx="2934250" cy="17125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Zástupný symbol pro text 1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786063"/>
            <a:ext cx="9144000" cy="571500"/>
          </a:xfrm>
          <a:prstGeom prst="rect">
            <a:avLst/>
          </a:prstGeom>
        </p:spPr>
        <p:txBody>
          <a:bodyPr/>
          <a:lstStyle>
            <a:lvl1pPr algn="ctr">
              <a:buNone/>
              <a:defRPr lang="cs-CZ" sz="3200" b="1" kern="1200" baseline="0" dirty="0" smtClean="0">
                <a:solidFill>
                  <a:srgbClr val="E4E4E4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cs-CZ" dirty="0"/>
              <a:t>Autor</a:t>
            </a:r>
          </a:p>
        </p:txBody>
      </p:sp>
    </p:spTree>
  </p:cSld>
  <p:clrMapOvr>
    <a:masterClrMapping/>
  </p:clrMapOvr>
  <p:transition advClick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lastní rozlože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Klepnutím lze upravit styl předlohy podnadpisů.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Úvodní snímek">
    <p:bg>
      <p:bgPr>
        <a:solidFill>
          <a:srgbClr val="3B5D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603" name="Rectangle 3"/>
          <p:cNvSpPr>
            <a:spLocks noChangeArrowheads="1"/>
          </p:cNvSpPr>
          <p:nvPr/>
        </p:nvSpPr>
        <p:spPr bwMode="auto">
          <a:xfrm>
            <a:off x="0" y="359691"/>
            <a:ext cx="9140775" cy="902411"/>
          </a:xfrm>
          <a:prstGeom prst="rect">
            <a:avLst/>
          </a:prstGeom>
          <a:solidFill>
            <a:srgbClr val="E4E4E4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2364" tIns="46182" rIns="92364" bIns="46182" anchor="ctr"/>
          <a:lstStyle/>
          <a:p>
            <a:endParaRPr lang="cs-CZ"/>
          </a:p>
        </p:txBody>
      </p:sp>
      <p:sp>
        <p:nvSpPr>
          <p:cNvPr id="1561605" name="Rectangle 5"/>
          <p:cNvSpPr>
            <a:spLocks noChangeArrowheads="1"/>
          </p:cNvSpPr>
          <p:nvPr/>
        </p:nvSpPr>
        <p:spPr bwMode="auto">
          <a:xfrm>
            <a:off x="0" y="469509"/>
            <a:ext cx="9089168" cy="351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385" tIns="45690" rIns="91385" bIns="45690" anchor="ctr"/>
          <a:lstStyle/>
          <a:p>
            <a:pPr algn="ctr" defTabSz="914014"/>
            <a:r>
              <a:rPr lang="cs-CZ" sz="2400" b="0" dirty="0">
                <a:solidFill>
                  <a:srgbClr val="283F68"/>
                </a:solidFill>
                <a:effectLst/>
                <a:latin typeface="Arial Black" pitchFamily="34" charset="0"/>
              </a:rPr>
              <a:t>VŠB – TECHNICKÁ UNIVERZITA OSTRAVA</a:t>
            </a:r>
          </a:p>
        </p:txBody>
      </p:sp>
      <p:sp>
        <p:nvSpPr>
          <p:cNvPr id="1561606" name="Rectangle 6"/>
          <p:cNvSpPr>
            <a:spLocks noChangeArrowheads="1"/>
          </p:cNvSpPr>
          <p:nvPr/>
        </p:nvSpPr>
        <p:spPr bwMode="auto">
          <a:xfrm>
            <a:off x="0" y="830790"/>
            <a:ext cx="9089168" cy="351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385" tIns="45690" rIns="91385" bIns="45690" anchor="ctr"/>
          <a:lstStyle/>
          <a:p>
            <a:pPr algn="ctr" defTabSz="914014"/>
            <a:r>
              <a:rPr lang="cs-CZ" sz="2000" b="0" dirty="0">
                <a:solidFill>
                  <a:srgbClr val="283F68"/>
                </a:solidFill>
                <a:effectLst/>
                <a:latin typeface="Arial Black" pitchFamily="34" charset="0"/>
              </a:rPr>
              <a:t>FAKULTA ELEKTROTECHNIKY A INFORMATIKY</a:t>
            </a:r>
          </a:p>
        </p:txBody>
      </p:sp>
      <p:sp>
        <p:nvSpPr>
          <p:cNvPr id="1561607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" y="2705640"/>
            <a:ext cx="9144000" cy="361283"/>
          </a:xfrm>
          <a:prstGeom prst="rect">
            <a:avLst/>
          </a:prstGeom>
        </p:spPr>
        <p:txBody>
          <a:bodyPr lIns="92364" tIns="46182" rIns="92364" bIns="46182"/>
          <a:lstStyle>
            <a:lvl1pPr marL="0" indent="0" algn="ctr">
              <a:defRPr sz="2000">
                <a:solidFill>
                  <a:srgbClr val="E4E4E4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1561608" name="Rectangle 8"/>
          <p:cNvSpPr>
            <a:spLocks noGrp="1" noChangeArrowheads="1"/>
          </p:cNvSpPr>
          <p:nvPr>
            <p:ph type="ctrTitle"/>
          </p:nvPr>
        </p:nvSpPr>
        <p:spPr>
          <a:xfrm>
            <a:off x="1" y="1623384"/>
            <a:ext cx="9144000" cy="902411"/>
          </a:xfrm>
          <a:prstGeom prst="rect">
            <a:avLst/>
          </a:prstGeom>
        </p:spPr>
        <p:txBody>
          <a:bodyPr lIns="91385" tIns="46182" rIns="91385" bIns="46182"/>
          <a:lstStyle>
            <a:lvl1pPr algn="ctr">
              <a:defRPr sz="3600">
                <a:solidFill>
                  <a:srgbClr val="E4E4E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1561634" name="Rectangle 34"/>
          <p:cNvSpPr>
            <a:spLocks noChangeArrowheads="1"/>
          </p:cNvSpPr>
          <p:nvPr/>
        </p:nvSpPr>
        <p:spPr bwMode="auto">
          <a:xfrm>
            <a:off x="0" y="6496718"/>
            <a:ext cx="5849258" cy="361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385" tIns="45690" rIns="91385" bIns="45690" anchor="ctr"/>
          <a:lstStyle/>
          <a:p>
            <a:pPr algn="l" defTabSz="914014"/>
            <a:r>
              <a:rPr lang="cs-CZ" sz="1800" b="0" dirty="0">
                <a:solidFill>
                  <a:srgbClr val="E4E4E4"/>
                </a:solidFill>
                <a:effectLst/>
                <a:latin typeface="Arial Black" pitchFamily="34" charset="0"/>
              </a:rPr>
              <a:t>Biomedicínské</a:t>
            </a:r>
            <a:r>
              <a:rPr lang="cs-CZ" sz="1800" b="0" baseline="0" dirty="0">
                <a:solidFill>
                  <a:srgbClr val="E4E4E4"/>
                </a:solidFill>
                <a:effectLst/>
                <a:latin typeface="Arial Black" pitchFamily="34" charset="0"/>
              </a:rPr>
              <a:t> inženýrství</a:t>
            </a:r>
            <a:endParaRPr lang="cs-CZ" sz="1800" b="0" dirty="0">
              <a:solidFill>
                <a:srgbClr val="E4E4E4"/>
              </a:solidFill>
              <a:effectLst/>
              <a:latin typeface="Arial Black" pitchFamily="34" charset="0"/>
            </a:endParaRPr>
          </a:p>
        </p:txBody>
      </p:sp>
      <p:sp>
        <p:nvSpPr>
          <p:cNvPr id="1561635" name="Rectangle 35"/>
          <p:cNvSpPr>
            <a:spLocks noChangeArrowheads="1"/>
          </p:cNvSpPr>
          <p:nvPr/>
        </p:nvSpPr>
        <p:spPr bwMode="auto">
          <a:xfrm>
            <a:off x="6218566" y="6496718"/>
            <a:ext cx="2925435" cy="361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385" tIns="45690" rIns="91385" bIns="45690" anchor="ctr"/>
          <a:lstStyle/>
          <a:p>
            <a:pPr algn="r" defTabSz="914014"/>
            <a:r>
              <a:rPr lang="cs-CZ" sz="1800" b="0" u="sng" dirty="0">
                <a:solidFill>
                  <a:srgbClr val="E4E4E4"/>
                </a:solidFill>
                <a:effectLst/>
                <a:latin typeface="Arial Black" pitchFamily="34" charset="0"/>
              </a:rPr>
              <a:t>http://bmeng.vsb.cz</a:t>
            </a:r>
          </a:p>
        </p:txBody>
      </p:sp>
      <p:pic>
        <p:nvPicPr>
          <p:cNvPr id="1561637" name="Picture 37" descr="logo_BMT_CZ_print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2949436" y="3924769"/>
            <a:ext cx="3245128" cy="18939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Click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00034" y="1285860"/>
            <a:ext cx="8186766" cy="48403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lang="cs-CZ" sz="20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algn="l" defTabSz="914400" rtl="0" eaLnBrk="1" latinLnBrk="0" hangingPunct="1">
              <a:spcBef>
                <a:spcPct val="20000"/>
              </a:spcBef>
              <a:buFont typeface="Arial" pitchFamily="34" charset="0"/>
              <a:defRPr lang="cs-CZ" sz="18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2pPr>
            <a:lvl3pPr algn="l" defTabSz="914400" rtl="0" eaLnBrk="1" latinLnBrk="0" hangingPunct="1">
              <a:spcBef>
                <a:spcPct val="20000"/>
              </a:spcBef>
              <a:buFont typeface="Arial" pitchFamily="34" charset="0"/>
              <a:defRPr lang="cs-CZ" sz="18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3pPr>
            <a:lvl4pPr algn="l" defTabSz="914400" rtl="0" eaLnBrk="1" latinLnBrk="0" hangingPunct="1">
              <a:spcBef>
                <a:spcPct val="20000"/>
              </a:spcBef>
              <a:buFont typeface="Arial" pitchFamily="34" charset="0"/>
              <a:defRPr lang="cs-CZ" sz="18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4pPr>
            <a:lvl5pPr algn="l" defTabSz="914400" rtl="0" eaLnBrk="1" latinLnBrk="0" hangingPunct="1">
              <a:spcBef>
                <a:spcPct val="20000"/>
              </a:spcBef>
              <a:buFont typeface="Arial" pitchFamily="34" charset="0"/>
              <a:defRPr lang="cs-CZ" sz="1800" kern="1200" dirty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dirty="0"/>
          </a:p>
        </p:txBody>
      </p:sp>
      <p:sp>
        <p:nvSpPr>
          <p:cNvPr id="11" name="Nadpis 10"/>
          <p:cNvSpPr>
            <a:spLocks noGrp="1"/>
          </p:cNvSpPr>
          <p:nvPr>
            <p:ph type="title"/>
          </p:nvPr>
        </p:nvSpPr>
        <p:spPr>
          <a:xfrm>
            <a:off x="1000100" y="428604"/>
            <a:ext cx="7686700" cy="428628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cs-CZ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706C8D3-2014-4414-9F15-2072D7DE9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497" y="638132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167F1-BBF8-46A7-B7A7-96A2FD0EA3EB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90AD34E-99EC-4F80-84F2-31F30FA347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497" y="638970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167F1-BBF8-46A7-B7A7-96A2FD0EA3EB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214546" y="2500306"/>
            <a:ext cx="4829180" cy="71438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85E19BD-F394-4078-AE8C-28458529563B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214546" y="2500306"/>
            <a:ext cx="4829180" cy="71438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85E19BD-F394-4078-AE8C-28458529563B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57224" y="2071678"/>
            <a:ext cx="7643866" cy="17145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85E19BD-F394-4078-AE8C-28458529563B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6" name="Nadpis 1"/>
          <p:cNvSpPr txBox="1">
            <a:spLocks/>
          </p:cNvSpPr>
          <p:nvPr userDrawn="1"/>
        </p:nvSpPr>
        <p:spPr>
          <a:xfrm>
            <a:off x="857224" y="3857628"/>
            <a:ext cx="7715304" cy="500066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autor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85E19BD-F394-4078-AE8C-28458529563B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Přímá spojovací čára 9"/>
          <p:cNvCxnSpPr/>
          <p:nvPr/>
        </p:nvCxnSpPr>
        <p:spPr>
          <a:xfrm>
            <a:off x="285720" y="6427808"/>
            <a:ext cx="7000924" cy="1588"/>
          </a:xfrm>
          <a:prstGeom prst="line">
            <a:avLst/>
          </a:prstGeom>
          <a:ln w="13335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Přímá spojovací čára 10"/>
          <p:cNvCxnSpPr/>
          <p:nvPr/>
        </p:nvCxnSpPr>
        <p:spPr>
          <a:xfrm>
            <a:off x="8143900" y="6427808"/>
            <a:ext cx="642942" cy="1588"/>
          </a:xfrm>
          <a:prstGeom prst="line">
            <a:avLst/>
          </a:prstGeom>
          <a:ln w="1270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ástupný symbol pro nadpis 1"/>
          <p:cNvSpPr txBox="1">
            <a:spLocks/>
          </p:cNvSpPr>
          <p:nvPr/>
        </p:nvSpPr>
        <p:spPr>
          <a:xfrm>
            <a:off x="285720" y="6429396"/>
            <a:ext cx="6643734" cy="2857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1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Tahoma" pitchFamily="34" charset="0"/>
                <a:ea typeface="+mj-ea"/>
                <a:cs typeface="Tahoma" pitchFamily="34" charset="0"/>
              </a:rPr>
              <a:t>Biomedicínské inženýrství</a:t>
            </a:r>
          </a:p>
        </p:txBody>
      </p:sp>
      <p:pic>
        <p:nvPicPr>
          <p:cNvPr id="1027" name="Picture 3" descr="D:\VSB\GRANTY\ESF\fei-new.jpg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-32" y="71382"/>
            <a:ext cx="857288" cy="857288"/>
          </a:xfrm>
          <a:prstGeom prst="rect">
            <a:avLst/>
          </a:prstGeom>
          <a:noFill/>
        </p:spPr>
      </p:pic>
      <p:cxnSp>
        <p:nvCxnSpPr>
          <p:cNvPr id="16" name="Přímá spojovací čára 15"/>
          <p:cNvCxnSpPr/>
          <p:nvPr/>
        </p:nvCxnSpPr>
        <p:spPr>
          <a:xfrm>
            <a:off x="838710" y="855644"/>
            <a:ext cx="7668000" cy="1588"/>
          </a:xfrm>
          <a:prstGeom prst="line">
            <a:avLst/>
          </a:prstGeom>
          <a:ln w="1333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ástupný symbol pro text 8"/>
          <p:cNvSpPr txBox="1">
            <a:spLocks/>
          </p:cNvSpPr>
          <p:nvPr/>
        </p:nvSpPr>
        <p:spPr>
          <a:xfrm>
            <a:off x="2843808" y="0"/>
            <a:ext cx="6228786" cy="357166"/>
          </a:xfrm>
          <a:prstGeom prst="rect">
            <a:avLst/>
          </a:prstGeom>
        </p:spPr>
        <p:txBody>
          <a:bodyPr/>
          <a:lstStyle>
            <a:lvl1pPr algn="r">
              <a:buNone/>
              <a:defRPr sz="1800">
                <a:latin typeface="Times New Roman" pitchFamily="18" charset="0"/>
                <a:cs typeface="Times New Roman" pitchFamily="18" charset="0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cs-CZ" dirty="0"/>
              <a:t>Návrh a realizace sesterské aplikace pro RTLS urgentního příjmu</a:t>
            </a: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pic>
        <p:nvPicPr>
          <p:cNvPr id="9" name="Picture 2" descr="D:\VSB\GRANTY\ESF\logo_BME_CZ_export_bez-ramu.png"/>
          <p:cNvPicPr>
            <a:picLocks noChangeAspect="1" noChangeArrowheads="1"/>
          </p:cNvPicPr>
          <p:nvPr userDrawn="1"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7256584" y="6286520"/>
            <a:ext cx="979226" cy="571503"/>
          </a:xfrm>
          <a:prstGeom prst="rect">
            <a:avLst/>
          </a:prstGeom>
          <a:noFill/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82E9CB-52F5-4C23-9B09-E779C15BB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497" y="638970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167F1-BBF8-46A7-B7A7-96A2FD0EA3EB}" type="slidenum">
              <a:rPr lang="cs-CZ" smtClean="0"/>
              <a:t>‹#›</a:t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7" r:id="rId2"/>
    <p:sldLayoutId id="2147483686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2E5FE-7AD0-4016-8DA3-C227B92A6192}" type="slidenum">
              <a:rPr lang="cs-CZ" smtClean="0"/>
              <a:pPr/>
              <a:t>‹#›</a:t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A27B2-C755-4372-A9B3-B47C09C4D122}" type="slidenum">
              <a:rPr lang="cs-CZ" smtClean="0"/>
              <a:pPr/>
              <a:t>‹#›</a:t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ealmarkaz.pk/business-industrial-agriculture/other-business-industry/real-time-locating-system-rtls-i43588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gif"/><Relationship Id="rId4" Type="http://schemas.openxmlformats.org/officeDocument/2006/relationships/image" Target="../media/image16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8"/>
          <p:cNvSpPr>
            <a:spLocks noGrp="1"/>
          </p:cNvSpPr>
          <p:nvPr>
            <p:ph type="subTitle" idx="1"/>
          </p:nvPr>
        </p:nvSpPr>
        <p:spPr>
          <a:xfrm>
            <a:off x="0" y="2852936"/>
            <a:ext cx="9144000" cy="361283"/>
          </a:xfrm>
        </p:spPr>
        <p:txBody>
          <a:bodyPr/>
          <a:lstStyle/>
          <a:p>
            <a:pPr>
              <a:buNone/>
            </a:pPr>
            <a:r>
              <a:rPr lang="cs-CZ" dirty="0">
                <a:solidFill>
                  <a:schemeClr val="bg1"/>
                </a:solidFill>
              </a:rPr>
              <a:t>Autor: An Tran</a:t>
            </a:r>
          </a:p>
          <a:p>
            <a:pPr>
              <a:buNone/>
            </a:pPr>
            <a:r>
              <a:rPr lang="cs-CZ" dirty="0">
                <a:solidFill>
                  <a:schemeClr val="bg1"/>
                </a:solidFill>
              </a:rPr>
              <a:t>Vedoucí: </a:t>
            </a:r>
            <a:r>
              <a:rPr lang="en-US" dirty="0"/>
              <a:t>Ing. Jaromír Konečný, Ph.D.</a:t>
            </a:r>
            <a:endParaRPr lang="cs-CZ" dirty="0"/>
          </a:p>
          <a:p>
            <a:pPr>
              <a:buNone/>
            </a:pPr>
            <a:r>
              <a:rPr lang="cs-CZ" dirty="0">
                <a:solidFill>
                  <a:schemeClr val="bg1"/>
                </a:solidFill>
              </a:rPr>
              <a:t>Konzultant: </a:t>
            </a:r>
            <a:r>
              <a:rPr lang="sv-SE" dirty="0"/>
              <a:t>doc. Ing. Marek Penhaker, Ph.D</a:t>
            </a:r>
          </a:p>
          <a:p>
            <a:pPr>
              <a:buNone/>
            </a:pPr>
            <a:endParaRPr lang="cs-CZ" dirty="0">
              <a:solidFill>
                <a:schemeClr val="bg1"/>
              </a:solidFill>
            </a:endParaRPr>
          </a:p>
          <a:p>
            <a:endParaRPr lang="cs-CZ" dirty="0"/>
          </a:p>
        </p:txBody>
      </p:sp>
      <p:sp>
        <p:nvSpPr>
          <p:cNvPr id="8" name="Nadpis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Návrh a realizace sesterské aplikace </a:t>
            </a:r>
            <a:br>
              <a:rPr lang="cs-CZ" dirty="0"/>
            </a:br>
            <a:r>
              <a:rPr lang="cs-CZ" dirty="0"/>
              <a:t>pro RTLS urgentního příjmu</a:t>
            </a:r>
          </a:p>
        </p:txBody>
      </p:sp>
    </p:spTree>
  </p:cSld>
  <p:clrMapOvr>
    <a:masterClrMapping/>
  </p:clrMapOvr>
  <p:transition advClick="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076E14-0C72-49CC-BB5A-75867A6B3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37.46.85.193:28888</a:t>
            </a:r>
          </a:p>
          <a:p>
            <a:r>
              <a:rPr lang="cs-CZ" dirty="0"/>
              <a:t>Jméno: </a:t>
            </a:r>
            <a:r>
              <a:rPr lang="cs-CZ" dirty="0" err="1"/>
              <a:t>sa</a:t>
            </a:r>
            <a:endParaRPr lang="cs-CZ" dirty="0"/>
          </a:p>
          <a:p>
            <a:r>
              <a:rPr lang="cs-CZ" dirty="0"/>
              <a:t>Heslo:  Test!234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FACA25-8396-47E1-BF20-AAF5E2212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Testovací prostředí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39A3E-384D-4E6B-9FC4-BD2E0AC70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44877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E9B935-28D1-4AE8-9B74-79246BE52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5">
              <a:buNone/>
            </a:pPr>
            <a:endParaRPr lang="cs-CZ" sz="4000" dirty="0"/>
          </a:p>
          <a:p>
            <a:pPr lvl="5">
              <a:buNone/>
            </a:pPr>
            <a:endParaRPr lang="cs-CZ" sz="4000" dirty="0"/>
          </a:p>
          <a:p>
            <a:pPr lvl="3">
              <a:buNone/>
            </a:pPr>
            <a:r>
              <a:rPr lang="cs-CZ" sz="4000" dirty="0"/>
              <a:t>		</a:t>
            </a:r>
            <a:r>
              <a:rPr lang="cs-CZ" sz="3600" dirty="0"/>
              <a:t>Děkuji za pozornost</a:t>
            </a:r>
          </a:p>
          <a:p>
            <a:endParaRPr lang="cs-CZ" sz="4000" dirty="0"/>
          </a:p>
          <a:p>
            <a:endParaRPr lang="cs-CZ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11B97F-979D-4864-B50D-E9EF77EF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cs-CZ" dirty="0"/>
            </a:br>
            <a:endParaRPr lang="cs-C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A8A096-7B89-423E-9C0B-F730F268C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12178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BA3A95-160B-4DA9-8ACE-07561F8CA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Obr. 1: </a:t>
            </a:r>
            <a:r>
              <a:rPr lang="cs-CZ" dirty="0">
                <a:hlinkClick r:id="rId2"/>
              </a:rPr>
              <a:t>https://dealmarkaz.pk/business-industrial-agriculture/other-business-industry/real-time-locating-system-rtls-i43588</a:t>
            </a:r>
            <a:endParaRPr lang="cs-CZ" dirty="0"/>
          </a:p>
          <a:p>
            <a:endParaRPr lang="cs-CZ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AEF886-8E45-4AE2-9FF9-05BB61FB9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Zdroje</a:t>
            </a:r>
            <a:br>
              <a:rPr lang="cs-CZ" dirty="0"/>
            </a:br>
            <a:endParaRPr lang="cs-C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926A8-69D4-4451-89A1-32420D691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00925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sah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charset="0"/>
              <a:buAutoNum type="arabicPeriod"/>
            </a:pPr>
            <a:r>
              <a:rPr lang="cs-CZ" dirty="0"/>
              <a:t>Seznámení se s prostředím urgentního příjmu.</a:t>
            </a:r>
            <a:endParaRPr lang="en-US" dirty="0"/>
          </a:p>
          <a:p>
            <a:pPr>
              <a:lnSpc>
                <a:spcPct val="150000"/>
              </a:lnSpc>
              <a:buFont typeface="Arial" charset="0"/>
              <a:buAutoNum type="arabicPeriod"/>
            </a:pPr>
            <a:r>
              <a:rPr lang="cs-CZ" dirty="0"/>
              <a:t>Analýza, návrh a specifikace webové aplikace. K návrhu použijte např. jazyk UML.</a:t>
            </a:r>
            <a:endParaRPr lang="en-US" dirty="0"/>
          </a:p>
          <a:p>
            <a:pPr>
              <a:lnSpc>
                <a:spcPct val="150000"/>
              </a:lnSpc>
              <a:buFont typeface="Arial" charset="0"/>
              <a:buAutoNum type="arabicPeriod"/>
            </a:pPr>
            <a:r>
              <a:rPr lang="cs-CZ" dirty="0"/>
              <a:t>Vytvoření </a:t>
            </a:r>
            <a:r>
              <a:rPr lang="cs-CZ" dirty="0" err="1"/>
              <a:t>back</a:t>
            </a:r>
            <a:r>
              <a:rPr lang="cs-CZ" dirty="0"/>
              <a:t>-end aplikace komunikující s databází </a:t>
            </a:r>
            <a:r>
              <a:rPr lang="cs-CZ" dirty="0" err="1"/>
              <a:t>Firebird</a:t>
            </a:r>
            <a:r>
              <a:rPr lang="cs-CZ" dirty="0"/>
              <a:t>. Zvolte vhodný nástroj a implementujte aplikaci (ASP.NET, C#, Java, Node JS, …)</a:t>
            </a:r>
          </a:p>
          <a:p>
            <a:pPr>
              <a:lnSpc>
                <a:spcPct val="150000"/>
              </a:lnSpc>
              <a:buFont typeface="Arial" charset="0"/>
              <a:buAutoNum type="arabicPeriod"/>
            </a:pPr>
            <a:r>
              <a:rPr lang="cs-CZ" dirty="0"/>
              <a:t>Vytvoření front-end uživatelské aplikace. Zvolte vhodný nástroj a implementujte aplikaci (ASP.NET, </a:t>
            </a:r>
            <a:r>
              <a:rPr lang="cs-CZ" dirty="0" err="1"/>
              <a:t>Angular</a:t>
            </a:r>
            <a:r>
              <a:rPr lang="cs-CZ" dirty="0"/>
              <a:t>, </a:t>
            </a:r>
            <a:r>
              <a:rPr lang="cs-CZ" dirty="0" err="1"/>
              <a:t>React</a:t>
            </a:r>
            <a:r>
              <a:rPr lang="cs-CZ" dirty="0"/>
              <a:t>, …)</a:t>
            </a:r>
          </a:p>
          <a:p>
            <a:pPr>
              <a:lnSpc>
                <a:spcPct val="150000"/>
              </a:lnSpc>
              <a:buFont typeface="Arial" charset="0"/>
              <a:buAutoNum type="arabicPeriod"/>
            </a:pPr>
            <a:r>
              <a:rPr lang="cs-CZ" dirty="0"/>
              <a:t>Nasazení aplikace na server a testování dle vytvořené specifikace</a:t>
            </a:r>
          </a:p>
          <a:p>
            <a:pPr>
              <a:lnSpc>
                <a:spcPct val="150000"/>
              </a:lnSpc>
              <a:buFont typeface="Arial" charset="0"/>
              <a:buAutoNum type="arabicPeriod"/>
            </a:pPr>
            <a:r>
              <a:rPr lang="cs-CZ" dirty="0"/>
              <a:t>Zhodnocení a závěr</a:t>
            </a:r>
            <a:endParaRPr lang="en-US" dirty="0"/>
          </a:p>
          <a:p>
            <a:pPr>
              <a:lnSpc>
                <a:spcPct val="150000"/>
              </a:lnSpc>
            </a:pPr>
            <a:endParaRPr lang="cs-CZ" dirty="0"/>
          </a:p>
          <a:p>
            <a:endParaRPr lang="cs-CZ" dirty="0"/>
          </a:p>
        </p:txBody>
      </p:sp>
      <p:sp>
        <p:nvSpPr>
          <p:cNvPr id="3" name="Nadpis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Zadání diplomové práce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AC4AB8-2DF5-4F23-A29B-4BF4C999A2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E0E859-8808-4605-9E7D-11E937B4D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Calibri" panose="020F0502020204030204" pitchFamily="34" charset="0"/>
              <a:buChar char="−"/>
            </a:pPr>
            <a:r>
              <a:rPr lang="cs-CZ" sz="1500" dirty="0"/>
              <a:t>Zefektivnění urgentního příjmu FNO implementací systému pro lokalizaci v reálném čase</a:t>
            </a:r>
          </a:p>
          <a:p>
            <a:pPr>
              <a:lnSpc>
                <a:spcPct val="150000"/>
              </a:lnSpc>
              <a:buFont typeface="Calibri" panose="020F0502020204030204" pitchFamily="34" charset="0"/>
              <a:buChar char="−"/>
            </a:pPr>
            <a:r>
              <a:rPr lang="cs-CZ" sz="1500" dirty="0"/>
              <a:t>Monitorování, sledování ošetřovacího cyklu pacienta a následné statistické vyhodnocení dat</a:t>
            </a:r>
          </a:p>
          <a:p>
            <a:pPr>
              <a:lnSpc>
                <a:spcPct val="150000"/>
              </a:lnSpc>
              <a:buFont typeface="Calibri" panose="020F0502020204030204" pitchFamily="34" charset="0"/>
              <a:buChar char="−"/>
            </a:pPr>
            <a:r>
              <a:rPr lang="cs-CZ" sz="1500" dirty="0"/>
              <a:t>Cíle:</a:t>
            </a:r>
          </a:p>
          <a:p>
            <a:pPr marL="857250" lvl="1" indent="-457200">
              <a:lnSpc>
                <a:spcPct val="150000"/>
              </a:lnSpc>
              <a:buFont typeface="Calibri" panose="020F0502020204030204" pitchFamily="34" charset="0"/>
              <a:buChar char="−"/>
            </a:pPr>
            <a:r>
              <a:rPr lang="cs-CZ" sz="1500" dirty="0"/>
              <a:t>Vytvoření měřícího nástroje </a:t>
            </a:r>
          </a:p>
          <a:p>
            <a:pPr marL="857250" lvl="1" indent="-457200">
              <a:lnSpc>
                <a:spcPct val="150000"/>
              </a:lnSpc>
              <a:buFont typeface="Calibri" panose="020F0502020204030204" pitchFamily="34" charset="0"/>
              <a:buChar char="−"/>
            </a:pPr>
            <a:r>
              <a:rPr lang="cs-CZ" sz="1500" dirty="0"/>
              <a:t>Implementace požadavků klienta a 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cs-CZ" sz="1500" dirty="0"/>
              <a:t>	maximální zohlednění 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cs-CZ" sz="1500" dirty="0"/>
              <a:t>	časového vytížení uživatelů</a:t>
            </a:r>
          </a:p>
          <a:p>
            <a:pPr marL="857250" lvl="1" indent="-457200">
              <a:lnSpc>
                <a:spcPct val="150000"/>
              </a:lnSpc>
              <a:buFont typeface="Calibri" panose="020F0502020204030204" pitchFamily="34" charset="0"/>
              <a:buChar char="−"/>
            </a:pPr>
            <a:r>
              <a:rPr lang="cs-CZ" sz="1500" dirty="0"/>
              <a:t>Vytvoření serverové a klientské 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cs-CZ" sz="1500" dirty="0"/>
              <a:t>	části řešení</a:t>
            </a:r>
            <a:endParaRPr lang="cs-CZ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92781A-A1C9-4867-8967-A4C95595C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Rozbor problematiky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48424D-0603-4522-B9F6-5C80C0C38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2446913"/>
            <a:ext cx="4464496" cy="2570311"/>
          </a:xfrm>
          <a:prstGeom prst="rect">
            <a:avLst/>
          </a:prstGeom>
        </p:spPr>
      </p:pic>
      <p:sp>
        <p:nvSpPr>
          <p:cNvPr id="5" name="Text Box 5">
            <a:extLst>
              <a:ext uri="{FF2B5EF4-FFF2-40B4-BE49-F238E27FC236}">
                <a16:creationId xmlns:a16="http://schemas.microsoft.com/office/drawing/2014/main" id="{55A912A4-B698-4CB3-BB45-11CF544283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28519" y="5260326"/>
            <a:ext cx="298990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cs-CZ" altLang="cs-CZ" sz="1200" dirty="0"/>
              <a:t> Obr. 1 budoucnost RTLS systému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C5455-B983-4B64-95EC-9835DB871C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21604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A296E2-D2FA-4B28-9088-B26D121C4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Diagram případu užití aplikace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34A8393F-F23D-4261-B9C8-837B952FD7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121" y="890840"/>
            <a:ext cx="7588319" cy="541934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EB3AD5-37EA-4EDC-8A44-16E9EF403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46667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8E78F2-35AA-4C18-A0B6-F09C650FE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Diagram tvorba pacienta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B32603-DD79-4B13-AB97-A53286ACA8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5</a:t>
            </a:fld>
            <a:endParaRPr lang="cs-CZ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144398-4CAC-4C20-BD9B-B1F067F47B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202" y="1844824"/>
            <a:ext cx="6675695" cy="27420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854D30-EEA9-4D41-A966-0373C42F5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879645"/>
            <a:ext cx="2846786" cy="552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423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428BF7-231D-4F24-82B4-3CE80CB4AC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5656" y="1008856"/>
            <a:ext cx="5976664" cy="538550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CC939B0-8B4F-46B2-B151-61321E1D6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Diagram tvorba pacienta – za oponou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A6687-6836-410C-B8CE-47855D8BC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3198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D75C24-02F8-48C3-9638-0A3810CC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Ukázka aplikace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9A0750-1076-4C2B-9418-B05A75FB5A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7</a:t>
            </a:fld>
            <a:endParaRPr lang="cs-CZ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68B0A0-6AFF-4A6B-8EE7-1D3CE9FC69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20" y="3842856"/>
            <a:ext cx="9144000" cy="29018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762E21-F026-4E54-B100-19A543A811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1471" y="932655"/>
            <a:ext cx="9286951" cy="290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927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6B3EF58-AA7A-4E1E-82A6-6AFA4A03D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Ukázka aplikace</a:t>
            </a:r>
          </a:p>
        </p:txBody>
      </p:sp>
      <p:pic>
        <p:nvPicPr>
          <p:cNvPr id="4" name="Content Placeholder 18">
            <a:extLst>
              <a:ext uri="{FF2B5EF4-FFF2-40B4-BE49-F238E27FC236}">
                <a16:creationId xmlns:a16="http://schemas.microsoft.com/office/drawing/2014/main" id="{D8091F8F-429B-426A-8E8A-147B3E4CDE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8425" y="1024864"/>
            <a:ext cx="4316367" cy="1955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91CD67-FFA9-456B-854B-3E4133A7C1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8" y="2980470"/>
            <a:ext cx="5184475" cy="32151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1C8149-88A2-41C1-9D42-BB900A975C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3573016"/>
            <a:ext cx="4182592" cy="1872208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ABAAF8A-0F94-46AA-8820-63F0DA9CEA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8</a:t>
            </a:fld>
            <a:endParaRPr lang="cs-CZ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E26CA3-BE15-4B7E-B902-29B5B955A25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441" y="927700"/>
            <a:ext cx="5215650" cy="2570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133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0A0411-12CF-44AC-93FE-68E105437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Stav řešení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DD2DB6-DF2D-46D1-9AB6-46583D8312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1167F1-BBF8-46A7-B7A7-96A2FD0EA3EB}" type="slidenum">
              <a:rPr lang="cs-CZ" smtClean="0"/>
              <a:t>9</a:t>
            </a:fld>
            <a:endParaRPr lang="cs-CZ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8C34F8-28D9-44D1-BC1A-3069F4CEB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1973"/>
            <a:ext cx="9144000" cy="423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13392"/>
      </p:ext>
    </p:extLst>
  </p:cSld>
  <p:clrMapOvr>
    <a:masterClrMapping/>
  </p:clrMapOvr>
</p:sld>
</file>

<file path=ppt/theme/theme1.xml><?xml version="1.0" encoding="utf-8"?>
<a:theme xmlns:a="http://schemas.openxmlformats.org/drawingml/2006/main" name="BMT 2010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lastní návrh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Vlastní návrh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otiv sady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otiv sady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BME2010</Template>
  <TotalTime>10057</TotalTime>
  <Words>215</Words>
  <Application>Microsoft Office PowerPoint</Application>
  <PresentationFormat>On-screen Show (4:3)</PresentationFormat>
  <Paragraphs>49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Arial Black</vt:lpstr>
      <vt:lpstr>Calibri</vt:lpstr>
      <vt:lpstr>Tahoma</vt:lpstr>
      <vt:lpstr>Times New Roman</vt:lpstr>
      <vt:lpstr>Wingdings</vt:lpstr>
      <vt:lpstr>BMT 2010</vt:lpstr>
      <vt:lpstr>Vlastní návrh</vt:lpstr>
      <vt:lpstr>1_Vlastní návrh</vt:lpstr>
      <vt:lpstr>Návrh a realizace sesterské aplikace  pro RTLS urgentního příjmu</vt:lpstr>
      <vt:lpstr>Zadání diplomové práce</vt:lpstr>
      <vt:lpstr>Rozbor problematiky</vt:lpstr>
      <vt:lpstr>Diagram případu užití aplikace</vt:lpstr>
      <vt:lpstr>Diagram tvorba pacienta</vt:lpstr>
      <vt:lpstr>Diagram tvorba pacienta – za oponou</vt:lpstr>
      <vt:lpstr>Ukázka aplikace</vt:lpstr>
      <vt:lpstr>Ukázka aplikace</vt:lpstr>
      <vt:lpstr>Stav řešení</vt:lpstr>
      <vt:lpstr>Testovací prostředí</vt:lpstr>
      <vt:lpstr> </vt:lpstr>
      <vt:lpstr>Zdroje </vt:lpstr>
    </vt:vector>
  </TitlesOfParts>
  <Company>Bana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Návrh a realizace sesterské aplikace  pro RTLS urgentního příjmu</dc:title>
  <dc:creator>Tran An</dc:creator>
  <cp:lastModifiedBy>Tran An</cp:lastModifiedBy>
  <cp:revision>31</cp:revision>
  <dcterms:created xsi:type="dcterms:W3CDTF">2018-03-23T07:18:27Z</dcterms:created>
  <dcterms:modified xsi:type="dcterms:W3CDTF">2018-04-05T21:49:00Z</dcterms:modified>
</cp:coreProperties>
</file>